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A_6890BD8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"/>
  </p:notesMasterIdLst>
  <p:sldIdLst>
    <p:sldId id="258" r:id="rId2"/>
    <p:sldId id="259" r:id="rId3"/>
    <p:sldId id="260" r:id="rId4"/>
    <p:sldId id="267" r:id="rId5"/>
    <p:sldId id="261" r:id="rId6"/>
    <p:sldId id="268" r:id="rId7"/>
    <p:sldId id="263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D3BF54-7F0E-F418-1B33-A675D35CFA2F}" name="Oonagh Pretorius" initials="OP" userId="S::opretorius@ucdavis.edu::09bcc456-a550-4aa0-939d-a1e180181888" providerId="AD"/>
  <p188:author id="{4086A2B2-7828-D44A-D337-08DCD5C44CD0}" name="Guest User" initials="GU" userId="S::urn:spo:anon#0c77108c231c808fcd3abaf33f74d9d961c4851958fd88b3aa7e25d3baf5934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EA06C-F7C2-4FDF-F986-93F66C203D18}" v="73" dt="2023-03-14T04:19:23.808"/>
    <p1510:client id="{2BEDB867-CA50-6298-A748-922C1A8A52B0}" v="61" dt="2023-03-13T23:55:13.231"/>
    <p1510:client id="{391A7BC2-C4A8-9CEA-00CD-A69CC06471A3}" v="468" dt="2023-03-14T03:26:33.376"/>
    <p1510:client id="{48F59B3C-808F-E22D-386C-03AA9922F263}" v="554" dt="2023-03-14T04:00:12.407"/>
    <p1510:client id="{9D5FF15F-DDA7-1733-4E7C-A38276B26929}" v="891" dt="2023-03-13T22:01:00.982"/>
    <p1510:client id="{A15F4895-F293-B629-E5AD-3209EB68EBE8}" v="10" dt="2023-03-13T23:42:48.774"/>
    <p1510:client id="{B1CEE282-9581-A83F-BD43-486A0A6F6ED9}" v="2" dt="2023-03-14T17:51:46.182"/>
    <p1510:client id="{BFEA4BCE-354C-F0CC-308B-C45695372778}" v="1" dt="2023-03-13T23:28:13.036"/>
    <p1510:client id="{E2FA0A3E-DBD1-4493-E838-805A1AF0E771}" v="38" dt="2023-03-13T23:05:02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onagh" userId="a003067feb8debaa" providerId="LiveId" clId="{07330DD1-0D84-4B99-82AA-B2488901DE5D}"/>
    <pc:docChg chg="">
      <pc:chgData name="Oonagh" userId="a003067feb8debaa" providerId="LiveId" clId="{07330DD1-0D84-4B99-82AA-B2488901DE5D}" dt="2023-03-14T19:24:50.350" v="2"/>
      <pc:docMkLst>
        <pc:docMk/>
      </pc:docMkLst>
      <pc:sldChg chg="delCm">
        <pc:chgData name="Oonagh" userId="a003067feb8debaa" providerId="LiveId" clId="{07330DD1-0D84-4B99-82AA-B2488901DE5D}" dt="2023-03-14T19:18:39.609" v="0"/>
        <pc:sldMkLst>
          <pc:docMk/>
          <pc:sldMk cId="3616765655" sldId="262"/>
        </pc:sldMkLst>
      </pc:sldChg>
      <pc:sldChg chg="delCm">
        <pc:chgData name="Oonagh" userId="a003067feb8debaa" providerId="LiveId" clId="{07330DD1-0D84-4B99-82AA-B2488901DE5D}" dt="2023-03-14T19:24:50.350" v="2"/>
        <pc:sldMkLst>
          <pc:docMk/>
          <pc:sldMk cId="4230219435" sldId="268"/>
        </pc:sldMkLst>
      </pc:sldChg>
    </pc:docChg>
  </pc:docChgLst>
</pc:chgInfo>
</file>

<file path=ppt/comments/modernComment_10A_6890BD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37933B-7E85-4B6A-A930-46C80BC39E6A}" authorId="{F2D3BF54-7F0E-F418-1B33-A675D35CFA2F}" status="resolved" created="2023-03-11T06:27:47.463" complete="100000">
    <pc:sldMkLst xmlns:pc="http://schemas.microsoft.com/office/powerpoint/2013/main/command">
      <pc:docMk/>
      <pc:sldMk cId="1754316166" sldId="266"/>
    </pc:sldMkLst>
    <p188:txBody>
      <a:bodyPr/>
      <a:lstStyle/>
      <a:p>
        <a:r>
          <a:rPr lang="en-US"/>
          <a:t>Hi Yukari – the image quality here is not as good as in the previous slide's graphs. Would you like to keep these or update them?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92A29-C9D6-4A13-B2E7-421C0C2BEFCB}" type="datetimeFigureOut"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66824-011A-4A7F-A861-DE8A329DFE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7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en-US"/>
              <a:t>Haze causes discoloration, loss of texture, and diminished visual range,</a:t>
            </a:r>
            <a:endParaRPr lang="en-US">
              <a:cs typeface="Calibri" panose="020F0502020204030204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en-US"/>
              <a:t>Some pollutants that form haze have been linked to seriously detrimental health effects and environmental damage.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5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Visibility is the greatest distance at which an observer can just see a black object viewed against the horizon sky.</a:t>
            </a:r>
          </a:p>
          <a:p>
            <a:r>
              <a:rPr lang="en-US"/>
              <a:t>Visual Range is the distance at which a large black object just disappears from view.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1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Generally, the higher the site, the better the visibility. Best SVR = Hoover. Worst SVR = Fresno.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36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9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Hello test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5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4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1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8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6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2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2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8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1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2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27.0.0.1:3359/" TargetMode="Externa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8/10/relationships/comments" Target="../comments/modernComment_10A_6890BD86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1" y="799418"/>
            <a:ext cx="8624674" cy="3535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9600">
                <a:solidFill>
                  <a:srgbClr val="FFFFFF"/>
                </a:solidFill>
              </a:rPr>
              <a:t>V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s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b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l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t y</a:t>
            </a:r>
            <a:br>
              <a:rPr lang="en-US" sz="9600" b="1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+ California Wildfires</a:t>
            </a:r>
            <a:endParaRPr lang="en-US" sz="60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9" y="3728775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Gabe Jones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Bao Nguyen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Yukari Ide</a:t>
            </a:r>
            <a:endParaRPr lang="en-US"/>
          </a:p>
          <a:p>
            <a:pPr algn="r"/>
            <a:r>
              <a:rPr lang="en-US" sz="2000">
                <a:solidFill>
                  <a:srgbClr val="FFFFFF"/>
                </a:solidFill>
              </a:rPr>
              <a:t>Oonagh Pretorius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1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6914" y="8126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1410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br>
              <a:rPr lang="en-US" sz="4800"/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Metadata</a:t>
            </a: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9A715B6F-40D9-96D1-B407-83CB9FB4C4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2637" t="-2394" r="3114" b="737"/>
          <a:stretch/>
        </p:blipFill>
        <p:spPr>
          <a:xfrm>
            <a:off x="6716832" y="795141"/>
            <a:ext cx="4440426" cy="5326171"/>
          </a:xfrm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431377" y="2616481"/>
            <a:ext cx="5793463" cy="3505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nteragency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 M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onitoring of 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rotected 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V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isual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 E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nvironments program</a:t>
            </a:r>
          </a:p>
          <a:p>
            <a:pPr>
              <a:spcBef>
                <a:spcPts val="200"/>
              </a:spcBef>
            </a:pPr>
            <a:r>
              <a:rPr lang="en-US" sz="1600" i="0">
                <a:solidFill>
                  <a:schemeClr val="accent5">
                    <a:lumMod val="50000"/>
                  </a:schemeClr>
                </a:solidFill>
              </a:rPr>
              <a:t>                   - UCD Air Quality Research Center &amp; EPA</a:t>
            </a:r>
          </a:p>
          <a:p>
            <a:pPr>
              <a:spcBef>
                <a:spcPts val="1500"/>
              </a:spcBef>
            </a:pPr>
            <a:r>
              <a:rPr lang="en-US" sz="2000" i="0">
                <a:solidFill>
                  <a:schemeClr val="accent5">
                    <a:lumMod val="50000"/>
                  </a:schemeClr>
                </a:solidFill>
              </a:rPr>
              <a:t>23 </a:t>
            </a:r>
            <a:r>
              <a:rPr lang="en-US" sz="2000" b="1" i="0">
                <a:solidFill>
                  <a:schemeClr val="accent5">
                    <a:lumMod val="50000"/>
                  </a:schemeClr>
                </a:solidFill>
              </a:rPr>
              <a:t>IMPROVE</a:t>
            </a:r>
            <a:r>
              <a:rPr lang="en-US" sz="2000" i="0">
                <a:solidFill>
                  <a:schemeClr val="accent5">
                    <a:lumMod val="50000"/>
                  </a:schemeClr>
                </a:solidFill>
              </a:rPr>
              <a:t> Research Sites in rural CA</a:t>
            </a:r>
          </a:p>
          <a:p>
            <a:pPr>
              <a:spcBef>
                <a:spcPts val="1500"/>
              </a:spcBef>
              <a:spcAft>
                <a:spcPts val="600"/>
              </a:spcAft>
            </a:pPr>
            <a:r>
              <a:rPr lang="en-US" sz="2000" i="0">
                <a:solidFill>
                  <a:schemeClr val="accent5">
                    <a:lumMod val="50000"/>
                  </a:schemeClr>
                </a:solidFill>
              </a:rPr>
              <a:t>Sampling stations collect haze-forming particles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</a:rPr>
              <a:t>Visibility Conditions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</a:rPr>
              <a:t>Changes in visibility over time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</a:rPr>
              <a:t>Sources &amp; causes of haze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endParaRPr lang="en-US" sz="150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2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0" y="54366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646713"/>
            <a:ext cx="4287393" cy="2450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Data </a:t>
            </a:r>
            <a:br>
              <a:rPr lang="en-US" sz="4800"/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endParaRPr lang="en-US" sz="2000" i="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endParaRPr lang="en-US" sz="2000" i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8C2535C-A50E-45F7-F4E4-4701C50E1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-873" b="-959"/>
          <a:stretch/>
        </p:blipFill>
        <p:spPr>
          <a:xfrm>
            <a:off x="5256632" y="499624"/>
            <a:ext cx="5748749" cy="58578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79431-8DF6-3047-010E-FBA5565478FB}"/>
              </a:ext>
            </a:extLst>
          </p:cNvPr>
          <p:cNvSpPr txBox="1"/>
          <p:nvPr/>
        </p:nvSpPr>
        <p:spPr>
          <a:xfrm>
            <a:off x="565336" y="2083734"/>
            <a:ext cx="4273096" cy="2475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Data were mostly tidy</a:t>
            </a:r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500"/>
              </a:spcAft>
              <a:buFont typeface="Calibri"/>
              <a:buChar char="-"/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Units in own cells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2011-2021 subset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26 633 entries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6 particulate variables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Evaluated per year and season for each site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92C0990-44B2-D8CB-9876-2C0142AC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85901"/>
              </p:ext>
            </p:extLst>
          </p:nvPr>
        </p:nvGraphicFramePr>
        <p:xfrm>
          <a:off x="681317" y="4661646"/>
          <a:ext cx="4249266" cy="1635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116">
                  <a:extLst>
                    <a:ext uri="{9D8B030D-6E8A-4147-A177-3AD203B41FA5}">
                      <a16:colId xmlns:a16="http://schemas.microsoft.com/office/drawing/2014/main" val="475005520"/>
                    </a:ext>
                  </a:extLst>
                </a:gridCol>
                <a:gridCol w="2366680">
                  <a:extLst>
                    <a:ext uri="{9D8B030D-6E8A-4147-A177-3AD203B41FA5}">
                      <a16:colId xmlns:a16="http://schemas.microsoft.com/office/drawing/2014/main" val="19372190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3863700321"/>
                    </a:ext>
                  </a:extLst>
                </a:gridCol>
              </a:tblGrid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Variable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Units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546060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ammNO3f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Ammonium Nitrate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368733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ammSO4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Ammonium Sulfate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115124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ECf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Elemental Carbon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0409186"/>
                  </a:ext>
                </a:extLst>
              </a:tr>
              <a:tr h="3557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OMCf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Organic Mass Carbon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199897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SOILf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Soil particles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0693730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SVR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Standard Visual Range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25437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7F7D7E-D3CD-8A6C-1DC4-3CF9DF6DACC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0" y="135048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39741"/>
            <a:ext cx="9562026" cy="8221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900">
                <a:solidFill>
                  <a:schemeClr val="accent5">
                    <a:lumMod val="50000"/>
                  </a:schemeClr>
                </a:solidFill>
              </a:rPr>
              <a:t>Elevation</a:t>
            </a:r>
            <a:br>
              <a:rPr lang="en-US" sz="540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Standard Visual Range</a:t>
            </a:r>
          </a:p>
        </p:txBody>
      </p:sp>
      <p:pic>
        <p:nvPicPr>
          <p:cNvPr id="8" name="Picture 9" descr="Map&#10;&#10;Description automatically generated">
            <a:extLst>
              <a:ext uri="{FF2B5EF4-FFF2-40B4-BE49-F238E27FC236}">
                <a16:creationId xmlns:a16="http://schemas.microsoft.com/office/drawing/2014/main" id="{FC8A5E12-3BA1-2796-383D-C669B8E1F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0" r="5316" b="332"/>
          <a:stretch/>
        </p:blipFill>
        <p:spPr>
          <a:xfrm>
            <a:off x="683522" y="1971602"/>
            <a:ext cx="3768921" cy="4126101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51610E2-AF71-477A-1CAF-EDDEEB3BB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" t="366" r="1479" b="549"/>
          <a:stretch/>
        </p:blipFill>
        <p:spPr>
          <a:xfrm>
            <a:off x="4667955" y="1969675"/>
            <a:ext cx="6618963" cy="41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7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E605F8D-B2D8-D1B8-F1D1-6DCE89CFC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2590" r="1631" b="-2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6897" y="827640"/>
            <a:ext cx="5310392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 i s i b i l i t y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+ Shiny Apps</a:t>
            </a: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5395" r="25137" b="1"/>
          <a:stretch/>
        </p:blipFill>
        <p:spPr>
          <a:xfrm>
            <a:off x="6095999" y="10"/>
            <a:ext cx="6096001" cy="684231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ABF96E-3C7C-55B9-A590-A4CF6010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27" y="3538274"/>
            <a:ext cx="6035043" cy="24901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Visualize average annual SVR by site</a:t>
            </a:r>
            <a:endParaRPr lang="en-US"/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Points represent SVR in that year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Lower visual range =     [particulate matter]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Up 6">
            <a:extLst>
              <a:ext uri="{FF2B5EF4-FFF2-40B4-BE49-F238E27FC236}">
                <a16:creationId xmlns:a16="http://schemas.microsoft.com/office/drawing/2014/main" id="{F9CFAD80-AFE0-7D4A-7312-42C3D07FE901}"/>
              </a:ext>
            </a:extLst>
          </p:cNvPr>
          <p:cNvSpPr/>
          <p:nvPr/>
        </p:nvSpPr>
        <p:spPr>
          <a:xfrm>
            <a:off x="8992911" y="5583619"/>
            <a:ext cx="197070" cy="28230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9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8CF3FCF-1318-551E-ACE9-B9866EC3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l="69940" t="488" r="-31" b="-163"/>
          <a:stretch/>
        </p:blipFill>
        <p:spPr>
          <a:xfrm>
            <a:off x="-114280" y="485785"/>
            <a:ext cx="6209371" cy="5886455"/>
          </a:xfrm>
          <a:prstGeom prst="rect">
            <a:avLst/>
          </a:prstGeom>
        </p:spPr>
      </p:pic>
      <p:pic>
        <p:nvPicPr>
          <p:cNvPr id="6" name="Picture 5" descr="Triangular abstract background">
            <a:extLst>
              <a:ext uri="{FF2B5EF4-FFF2-40B4-BE49-F238E27FC236}">
                <a16:creationId xmlns:a16="http://schemas.microsoft.com/office/drawing/2014/main" id="{09000DFA-ED1B-DE4B-0D48-7EC335D5F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5395" r="25137" b="1"/>
          <a:stretch/>
        </p:blipFill>
        <p:spPr>
          <a:xfrm>
            <a:off x="6095999" y="10"/>
            <a:ext cx="6096001" cy="6842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5BA4B-82B4-D33D-55B8-BDE99F59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802" y="508750"/>
            <a:ext cx="5310392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Seasonal Metrics</a:t>
            </a:r>
            <a:r>
              <a:rPr lang="en-US" sz="6600">
                <a:solidFill>
                  <a:srgbClr val="FFFFFF"/>
                </a:solidFill>
              </a:rPr>
              <a:t> </a:t>
            </a:r>
            <a:r>
              <a:rPr lang="en-US" sz="4400" b="1">
                <a:solidFill>
                  <a:srgbClr val="FFFFFF"/>
                </a:solidFill>
              </a:rPr>
              <a:t>+</a:t>
            </a:r>
            <a:r>
              <a:rPr lang="en-US" sz="4400">
                <a:solidFill>
                  <a:srgbClr val="FFFFFF"/>
                </a:solidFill>
              </a:rPr>
              <a:t> Trends</a:t>
            </a:r>
            <a:endParaRPr lang="en-US"/>
          </a:p>
        </p:txBody>
      </p: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670FE-BF70-5225-01FF-2897263E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9" y="2267536"/>
            <a:ext cx="5533671" cy="4146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i="0">
                <a:solidFill>
                  <a:srgbClr val="FFFFFF"/>
                </a:solidFill>
              </a:rPr>
              <a:t>This </a:t>
            </a:r>
            <a:r>
              <a:rPr lang="en-US" sz="1800" i="0">
                <a:solidFill>
                  <a:srgbClr val="FFFFFF"/>
                </a:solidFill>
                <a:hlinkClick r:id="rId5"/>
              </a:rPr>
              <a:t>app</a:t>
            </a:r>
            <a:r>
              <a:rPr lang="en-US" sz="1800" i="0">
                <a:solidFill>
                  <a:srgbClr val="FFFFFF"/>
                </a:solidFill>
              </a:rPr>
              <a:t> allows us to: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>
                <a:solidFill>
                  <a:srgbClr val="FFFFFF"/>
                </a:solidFill>
              </a:rPr>
              <a:t>Observe </a:t>
            </a:r>
            <a:r>
              <a:rPr lang="en-US" sz="2000" b="1" i="0">
                <a:solidFill>
                  <a:srgbClr val="FFFFFF"/>
                </a:solidFill>
              </a:rPr>
              <a:t>seasonal patterns</a:t>
            </a:r>
            <a:r>
              <a:rPr lang="en-US" sz="2000" i="0">
                <a:solidFill>
                  <a:srgbClr val="FFFFFF"/>
                </a:solidFill>
              </a:rPr>
              <a:t> of different metrics historically over the past 10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FFFFFF"/>
                </a:solidFill>
              </a:rPr>
              <a:t>Compare</a:t>
            </a:r>
            <a:r>
              <a:rPr lang="en-US" sz="2000" i="0">
                <a:solidFill>
                  <a:srgbClr val="FFFFFF"/>
                </a:solidFill>
              </a:rPr>
              <a:t> these trends and </a:t>
            </a:r>
            <a:r>
              <a:rPr lang="en-US" sz="2000" b="1" i="0">
                <a:solidFill>
                  <a:srgbClr val="FFFFFF"/>
                </a:solidFill>
              </a:rPr>
              <a:t>forecast </a:t>
            </a:r>
            <a:r>
              <a:rPr lang="en-US" sz="2000" i="0">
                <a:solidFill>
                  <a:srgbClr val="FFFFFF"/>
                </a:solidFill>
              </a:rPr>
              <a:t>potential SVR changes during certain seasons or environmental events</a:t>
            </a:r>
          </a:p>
          <a:p>
            <a:pPr>
              <a:spcBef>
                <a:spcPts val="200"/>
              </a:spcBef>
            </a:pPr>
            <a:r>
              <a:rPr lang="en-US" sz="1800" i="0">
                <a:solidFill>
                  <a:srgbClr val="FFFFFF"/>
                </a:solidFill>
              </a:rPr>
              <a:t>     </a:t>
            </a:r>
            <a:r>
              <a:rPr lang="en-US" sz="1600" i="0">
                <a:solidFill>
                  <a:srgbClr val="FFFFFF"/>
                </a:solidFill>
              </a:rPr>
              <a:t>           -</a:t>
            </a:r>
            <a:r>
              <a:rPr lang="en-US" sz="1600" i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b="1" i="0">
                <a:solidFill>
                  <a:srgbClr val="FFFFFF"/>
                </a:solidFill>
                <a:ea typeface="+mn-lt"/>
                <a:cs typeface="+mn-lt"/>
              </a:rPr>
              <a:t>Risk assessment</a:t>
            </a:r>
            <a:r>
              <a:rPr lang="en-US" sz="1600" i="0">
                <a:solidFill>
                  <a:srgbClr val="FFFFFF"/>
                </a:solidFill>
                <a:ea typeface="+mn-lt"/>
                <a:cs typeface="+mn-lt"/>
              </a:rPr>
              <a:t> for pilots</a:t>
            </a:r>
            <a:endParaRPr lang="en-US" sz="1600" i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>
                <a:solidFill>
                  <a:srgbClr val="FFFFFF"/>
                </a:solidFill>
              </a:rPr>
              <a:t>Link changes in SVR to different visibility metrics for each season</a:t>
            </a:r>
          </a:p>
          <a:p>
            <a:pPr marL="800100" lvl="1">
              <a:spcBef>
                <a:spcPts val="200"/>
              </a:spcBef>
            </a:pPr>
            <a:r>
              <a:rPr lang="en-US" sz="1600">
                <a:solidFill>
                  <a:srgbClr val="FFFFFF"/>
                </a:solidFill>
              </a:rPr>
              <a:t>- Which</a:t>
            </a:r>
            <a:r>
              <a:rPr lang="en-US" sz="1600" i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particles</a:t>
            </a:r>
            <a:r>
              <a:rPr lang="en-US" sz="1600" i="0">
                <a:solidFill>
                  <a:srgbClr val="FFFFFF"/>
                </a:solidFill>
              </a:rPr>
              <a:t> have the biggest impact?</a:t>
            </a:r>
            <a:endParaRPr lang="en-US" sz="1600" i="0"/>
          </a:p>
        </p:txBody>
      </p: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1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0" y="135048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57" y="559308"/>
            <a:ext cx="4526776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Interpretation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Yosemite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B1FE-E66F-8A21-1354-C94391C8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0332" y="4010886"/>
            <a:ext cx="3280682" cy="2324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 i="0" u="sng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FERGUSON FIRE 2018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13 July → 19 August</a:t>
            </a:r>
            <a:endParaRPr lang="en-US" sz="180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96,901 acres burned</a:t>
            </a:r>
            <a:endParaRPr lang="en-US" sz="1800" i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</a:rPr>
              <a:t>Also affected Stanislaus &amp; Sierra National Forests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9A7BB6-876C-1244-C100-C923D2A6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878" y="4011540"/>
            <a:ext cx="3336654" cy="2057114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F94BEF-4DEB-0AAD-EC2A-929584B83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441" y="1753484"/>
            <a:ext cx="3342686" cy="2064504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D553688-9801-C285-3DE0-0C1C9C24E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450" y="1751346"/>
            <a:ext cx="3278143" cy="2067005"/>
          </a:xfrm>
          <a:prstGeom prst="rect">
            <a:avLst/>
          </a:prstGeom>
        </p:spPr>
      </p:pic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C1A11927-4FFF-AC43-C7E7-4CFF9D46D8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79" r="11053" b="526"/>
          <a:stretch/>
        </p:blipFill>
        <p:spPr>
          <a:xfrm>
            <a:off x="1050338" y="2285411"/>
            <a:ext cx="2727383" cy="35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5709" r="-1" b="-1"/>
          <a:stretch/>
        </p:blipFill>
        <p:spPr>
          <a:xfrm>
            <a:off x="20" y="135048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07" y="568833"/>
            <a:ext cx="7922379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Interpretation</a:t>
            </a:r>
            <a:br>
              <a:rPr lang="en-US" sz="4800"/>
            </a:br>
            <a:r>
              <a:rPr lang="en-US" sz="48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Lassen Volcanic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B1FE-E66F-8A21-1354-C94391C8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8057" y="3802864"/>
            <a:ext cx="3028983" cy="21225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 i="0" u="sng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DIXIE FIRE 2021 </a:t>
            </a:r>
            <a:endParaRPr lang="en-US" i="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13 July → 25 October</a:t>
            </a: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963,309 acres burned</a:t>
            </a: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Largest wildfire  recorded in California</a:t>
            </a:r>
          </a:p>
          <a:p>
            <a:pPr marL="342900" indent="-342900">
              <a:buFont typeface="Arial"/>
              <a:buChar char="•"/>
            </a:pPr>
            <a:endParaRPr lang="en-US" i="0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7" name="Picture 9" descr="Map&#10;&#10;Description automatically generated">
            <a:extLst>
              <a:ext uri="{FF2B5EF4-FFF2-40B4-BE49-F238E27FC236}">
                <a16:creationId xmlns:a16="http://schemas.microsoft.com/office/drawing/2014/main" id="{9CC98A43-8BD6-168A-2A20-DB8FEEF3C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6" r="1966"/>
          <a:stretch/>
        </p:blipFill>
        <p:spPr>
          <a:xfrm>
            <a:off x="1387828" y="2340798"/>
            <a:ext cx="3048007" cy="3771900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EB44AE9-6DD0-D0DF-45B1-854A83C4D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43" y="3801533"/>
            <a:ext cx="3164114" cy="1954590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84003AA-4EF5-B730-BD86-A8F20B483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514" y="1501019"/>
            <a:ext cx="3149600" cy="1932818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81A44CE7-7DAA-2BE9-378B-E77FCF972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943" y="1508276"/>
            <a:ext cx="3113314" cy="19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6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5892" y="-651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37693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40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br>
              <a:rPr lang="en-US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+ recommendations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619166-9DF6-B09B-C177-4399214C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88919"/>
            <a:ext cx="4891156" cy="36395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ts val="600"/>
              </a:spcBef>
              <a:buChar char="•"/>
            </a:pP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Track environmental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pollutant levels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using visibility monitoring systems 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Explored how these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metrics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correlate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 to occurrences of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 California wildfires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52165-6C74-5410-BD01-268933190756}"/>
              </a:ext>
            </a:extLst>
          </p:cNvPr>
          <p:cNvSpPr txBox="1"/>
          <p:nvPr/>
        </p:nvSpPr>
        <p:spPr>
          <a:xfrm>
            <a:off x="5960301" y="1711890"/>
            <a:ext cx="5260931" cy="3578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Expand the analysis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to all sites and variables in the dataset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Develop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Air Quality Index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App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for the general public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Utilize trends in atmospheric readings to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inform policy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and identify targeted areas for environmental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361676565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_2SEEDS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BB7E89"/>
      </a:accent1>
      <a:accent2>
        <a:srgbClr val="C795B3"/>
      </a:accent2>
      <a:accent3>
        <a:srgbClr val="C49B8F"/>
      </a:accent3>
      <a:accent4>
        <a:srgbClr val="75ADA1"/>
      </a:accent4>
      <a:accent5>
        <a:srgbClr val="7AA9B5"/>
      </a:accent5>
      <a:accent6>
        <a:srgbClr val="7E95BB"/>
      </a:accent6>
      <a:hlink>
        <a:srgbClr val="568E84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460</Words>
  <Application>Microsoft Office PowerPoint</Application>
  <PresentationFormat>Widescreen</PresentationFormat>
  <Paragraphs>82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Arial,Sans-Serif</vt:lpstr>
      <vt:lpstr>Calibri</vt:lpstr>
      <vt:lpstr>Seaford</vt:lpstr>
      <vt:lpstr>Wingdings</vt:lpstr>
      <vt:lpstr>LevelVTI</vt:lpstr>
      <vt:lpstr>V i s i b i l i t y + California Wildfires</vt:lpstr>
      <vt:lpstr>Introduction + Metadata</vt:lpstr>
      <vt:lpstr>Data  + Exploration</vt:lpstr>
      <vt:lpstr>Elevation + Standard Visual Range</vt:lpstr>
      <vt:lpstr>V i s i b i l i t y + Shiny Apps</vt:lpstr>
      <vt:lpstr>Seasonal Metrics + Trends</vt:lpstr>
      <vt:lpstr>Interpretation  + Yosemite NP</vt:lpstr>
      <vt:lpstr>Interpretation + Lassen Volcanic NP</vt:lpstr>
      <vt:lpstr>Conclusion +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Oonagh</cp:lastModifiedBy>
  <cp:revision>4</cp:revision>
  <dcterms:created xsi:type="dcterms:W3CDTF">2023-03-10T20:30:48Z</dcterms:created>
  <dcterms:modified xsi:type="dcterms:W3CDTF">2023-03-14T19:24:57Z</dcterms:modified>
</cp:coreProperties>
</file>